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74" r:id="rId2"/>
    <p:sldId id="276" r:id="rId3"/>
    <p:sldId id="281" r:id="rId4"/>
    <p:sldId id="257" r:id="rId5"/>
    <p:sldId id="275" r:id="rId6"/>
    <p:sldId id="261" r:id="rId7"/>
    <p:sldId id="283" r:id="rId8"/>
    <p:sldId id="282" r:id="rId9"/>
    <p:sldId id="273" r:id="rId10"/>
    <p:sldId id="264" r:id="rId11"/>
    <p:sldId id="278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92" autoAdjust="0"/>
    <p:restoredTop sz="94660"/>
  </p:normalViewPr>
  <p:slideViewPr>
    <p:cSldViewPr>
      <p:cViewPr varScale="1">
        <p:scale>
          <a:sx n="72" d="100"/>
          <a:sy n="72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45E3D-AE96-4971-8808-168098D44D78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B337A-5ADC-440F-828F-699EB01D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8FCB22-F271-4531-8389-A0D6BB87A67B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6"/>
                </a:solidFill>
              </a:rPr>
              <a:t>Материалы к уроку физики</a:t>
            </a:r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09800"/>
            <a:ext cx="8686800" cy="411480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"Ах, как играет этот север!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Ах, как пылает надо мной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Разнообразных радуг веер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его короне ледяной!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Ему, наверно, по натуре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Холодной страсти красота,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Усилием магнитной бури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Преображенная в цвета..."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Дудин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4555e02fd6b417c9adfdb9848b8229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" y="2209800"/>
            <a:ext cx="401002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384300" y="115888"/>
            <a:ext cx="7508875" cy="1125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</a:rPr>
              <a:t>Траектория движения заряда</a:t>
            </a:r>
          </a:p>
        </p:txBody>
      </p:sp>
      <p:pic>
        <p:nvPicPr>
          <p:cNvPr id="6146" name="Picture 3" descr="Image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2400" y="4267200"/>
            <a:ext cx="1685925" cy="2141538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05000" y="5181600"/>
            <a:ext cx="60515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CC00"/>
                </a:solidFill>
                <a:latin typeface="Monotype Corsiva" pitchFamily="66" charset="0"/>
              </a:rPr>
              <a:t>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Действие силы Лоренца на движущийся в однородном магнитном поле положительный заряд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79388" y="1052513"/>
            <a:ext cx="896461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Если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частица движется перпендикулярно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силовым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линиям магнитного поля, то сила Лоренца, действующая на него, будет максимальна. Она не изменит скорости движения частицы, но заставит его двигаться по окружности:  	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F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=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F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ц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Это условие помогает определить радиус окружности и период обращения: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                    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>
                <a:solidFill>
                  <a:srgbClr val="FFCC00"/>
                </a:solidFill>
                <a:latin typeface="Monotype Corsiva" pitchFamily="66" charset="0"/>
              </a:rPr>
              <a:t>	</a:t>
            </a:r>
            <a:r>
              <a:rPr lang="en-US" sz="2800" dirty="0">
                <a:solidFill>
                  <a:srgbClr val="FFCC00"/>
                </a:solidFill>
                <a:latin typeface="Monotype Corsiva" pitchFamily="66" charset="0"/>
              </a:rPr>
              <a:t>		</a:t>
            </a:r>
            <a:r>
              <a:rPr lang="en-US" sz="4000" dirty="0">
                <a:solidFill>
                  <a:srgbClr val="FF0000"/>
                </a:solidFill>
                <a:latin typeface="Monotype Corsiva" pitchFamily="66" charset="0"/>
              </a:rPr>
              <a:t>R=</a:t>
            </a:r>
            <a:r>
              <a:rPr lang="en-US" sz="4000" dirty="0" err="1">
                <a:solidFill>
                  <a:srgbClr val="FF0000"/>
                </a:solidFill>
                <a:latin typeface="Monotype Corsiva" pitchFamily="66" charset="0"/>
              </a:rPr>
              <a:t>mv</a:t>
            </a:r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/</a:t>
            </a:r>
            <a:r>
              <a:rPr lang="en-US" sz="4000" dirty="0" err="1">
                <a:solidFill>
                  <a:srgbClr val="FF0000"/>
                </a:solidFill>
                <a:latin typeface="Monotype Corsiva" pitchFamily="66" charset="0"/>
              </a:rPr>
              <a:t>Bq</a:t>
            </a:r>
            <a:r>
              <a:rPr lang="ru-RU" sz="4000" dirty="0">
                <a:solidFill>
                  <a:srgbClr val="FF0000"/>
                </a:solidFill>
                <a:latin typeface="Monotype Corsiva" pitchFamily="66" charset="0"/>
              </a:rPr>
              <a:t>		</a:t>
            </a:r>
            <a:r>
              <a:rPr lang="ru-RU" sz="4000" dirty="0">
                <a:solidFill>
                  <a:srgbClr val="FF3399"/>
                </a:solidFill>
                <a:latin typeface="Monotype Corsiva" pitchFamily="66" charset="0"/>
              </a:rPr>
              <a:t>	</a:t>
            </a:r>
            <a:r>
              <a:rPr lang="en-US" sz="4000" dirty="0">
                <a:solidFill>
                  <a:srgbClr val="FF0000"/>
                </a:solidFill>
                <a:latin typeface="Georgia" pitchFamily="18" charset="0"/>
              </a:rPr>
              <a:t>T =</a:t>
            </a:r>
            <a:r>
              <a:rPr lang="en-US" sz="4000" dirty="0">
                <a:solidFill>
                  <a:srgbClr val="FF0000"/>
                </a:solidFill>
                <a:latin typeface="Monotype Corsiva" pitchFamily="66" charset="0"/>
              </a:rPr>
              <a:t>2</a:t>
            </a:r>
            <a:r>
              <a:rPr lang="el-GR" sz="4000" dirty="0">
                <a:solidFill>
                  <a:srgbClr val="FF0000"/>
                </a:solidFill>
                <a:latin typeface="Monotype Corsiva" pitchFamily="66" charset="0"/>
              </a:rPr>
              <a:t>π</a:t>
            </a:r>
            <a:r>
              <a:rPr lang="en-US" sz="4000" dirty="0">
                <a:solidFill>
                  <a:srgbClr val="FF0000"/>
                </a:solidFill>
                <a:latin typeface="Monotype Corsiva" pitchFamily="66" charset="0"/>
              </a:rPr>
              <a:t>m</a:t>
            </a:r>
            <a:r>
              <a:rPr lang="ru-RU" sz="4000" dirty="0">
                <a:solidFill>
                  <a:srgbClr val="FF0000"/>
                </a:solidFill>
                <a:latin typeface="Monotype Corsiva" pitchFamily="66" charset="0"/>
              </a:rPr>
              <a:t>/</a:t>
            </a:r>
            <a:r>
              <a:rPr lang="en-US" sz="4000" dirty="0" err="1">
                <a:solidFill>
                  <a:srgbClr val="FF0000"/>
                </a:solidFill>
                <a:latin typeface="Monotype Corsiva" pitchFamily="66" charset="0"/>
              </a:rPr>
              <a:t>Bq</a:t>
            </a:r>
            <a:r>
              <a:rPr lang="ru-RU" sz="3600" dirty="0">
                <a:solidFill>
                  <a:srgbClr val="FF0000"/>
                </a:solidFill>
                <a:latin typeface="Georgia" pitchFamily="18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Imag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3500438"/>
            <a:ext cx="2224088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4450"/>
            <a:ext cx="7991475" cy="1223963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</a:rPr>
              <a:t>Отличия в движении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разнозаряженных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</a:rPr>
              <a:t> частиц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313"/>
            <a:ext cx="9036050" cy="35290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     		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</a:rPr>
              <a:t>Электроны и положительно заряженные ионы в магнитном поле движутся в противоположные стороны: электроны против часовой стрелки, положительные ионы- по часовой стрелке. Т.к. масса электронов намного меньше 			    массы ионов, то частота их вращения 		    гораздо больше, а радиус вращения 			    меньше, чем  у ионов.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303463" y="5108575"/>
            <a:ext cx="6805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Винтовые траектории движения заряженных частиц в магнитном поле: а) траектория иона, 			    	         б) траектория электрона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115888"/>
            <a:ext cx="7402513" cy="1171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chemeClr val="accent6"/>
                </a:solidFill>
                <a:latin typeface="Times New Roman" pitchFamily="18" charset="0"/>
              </a:rPr>
              <a:t>Траектория движения заряда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981200"/>
            <a:ext cx="8640762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заряженная частица влетела в магнитное поле под углом к силовым линиям, то она будет двигаться по спирали, шаг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радиус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которой, соответственно: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FFFF00"/>
                </a:solidFill>
                <a:latin typeface="Gigi" pitchFamily="82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Gigi" pitchFamily="82" charset="0"/>
              </a:rPr>
              <a:t>	</a:t>
            </a:r>
            <a:r>
              <a:rPr lang="en-US" sz="4400" dirty="0" smtClean="0">
                <a:solidFill>
                  <a:srgbClr val="FF0000"/>
                </a:solidFill>
                <a:latin typeface="Monotype Corsiva" pitchFamily="66" charset="0"/>
              </a:rPr>
              <a:t>h = 2 </a:t>
            </a:r>
            <a:r>
              <a:rPr lang="el-GR" sz="4400" dirty="0" smtClean="0">
                <a:solidFill>
                  <a:srgbClr val="FF0000"/>
                </a:solidFill>
                <a:latin typeface="Monotype Corsiva" pitchFamily="66" charset="0"/>
              </a:rPr>
              <a:t>π</a:t>
            </a:r>
            <a:r>
              <a:rPr lang="en-US" sz="4400" dirty="0" err="1" smtClean="0">
                <a:solidFill>
                  <a:srgbClr val="FF0000"/>
                </a:solidFill>
                <a:latin typeface="Monotype Corsiva" pitchFamily="66" charset="0"/>
              </a:rPr>
              <a:t>mv</a:t>
            </a:r>
            <a:r>
              <a:rPr lang="en-US" sz="4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Monotype Corsiva" pitchFamily="66" charset="0"/>
              </a:rPr>
              <a:t>cos</a:t>
            </a:r>
            <a:r>
              <a:rPr lang="en-US" sz="4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l-GR" sz="4400" dirty="0" smtClean="0">
                <a:solidFill>
                  <a:srgbClr val="FF0000"/>
                </a:solidFill>
                <a:latin typeface="Monotype Corsiva" pitchFamily="66" charset="0"/>
              </a:rPr>
              <a:t>α</a:t>
            </a:r>
            <a:r>
              <a:rPr lang="en-US" sz="4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/</a:t>
            </a:r>
            <a:r>
              <a:rPr lang="en-US" sz="4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Monotype Corsiva" pitchFamily="66" charset="0"/>
              </a:rPr>
              <a:t>Bq</a:t>
            </a:r>
            <a:r>
              <a:rPr lang="en-US" sz="4400" dirty="0" smtClean="0">
                <a:solidFill>
                  <a:srgbClr val="FF0000"/>
                </a:solidFill>
                <a:latin typeface="Monotype Corsiva" pitchFamily="66" charset="0"/>
              </a:rPr>
              <a:t>	</a:t>
            </a:r>
            <a:endParaRPr lang="ru-RU" sz="4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					</a:t>
            </a:r>
            <a:r>
              <a:rPr lang="en-US" sz="4400" dirty="0" smtClean="0">
                <a:solidFill>
                  <a:srgbClr val="FF0000"/>
                </a:solidFill>
                <a:latin typeface="Monotype Corsiva" pitchFamily="66" charset="0"/>
              </a:rPr>
              <a:t>r = </a:t>
            </a:r>
            <a:r>
              <a:rPr lang="en-US" sz="4400" dirty="0" err="1" smtClean="0">
                <a:solidFill>
                  <a:srgbClr val="FF0000"/>
                </a:solidFill>
                <a:latin typeface="Monotype Corsiva" pitchFamily="66" charset="0"/>
              </a:rPr>
              <a:t>mv</a:t>
            </a:r>
            <a:r>
              <a:rPr lang="en-US" sz="4400" dirty="0" smtClean="0">
                <a:solidFill>
                  <a:srgbClr val="FF0000"/>
                </a:solidFill>
                <a:latin typeface="Monotype Corsiva" pitchFamily="66" charset="0"/>
              </a:rPr>
              <a:t> sin </a:t>
            </a:r>
            <a:r>
              <a:rPr lang="el-GR" sz="4400" dirty="0" smtClean="0">
                <a:solidFill>
                  <a:srgbClr val="FF0000"/>
                </a:solidFill>
                <a:latin typeface="Monotype Corsiva" pitchFamily="66" charset="0"/>
              </a:rPr>
              <a:t>α</a:t>
            </a:r>
            <a:r>
              <a:rPr lang="en-US" sz="4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/ </a:t>
            </a:r>
            <a:r>
              <a:rPr lang="en-US" sz="4400" dirty="0" err="1" smtClean="0">
                <a:solidFill>
                  <a:srgbClr val="FF0000"/>
                </a:solidFill>
                <a:latin typeface="Monotype Corsiva" pitchFamily="66" charset="0"/>
              </a:rPr>
              <a:t>Bq</a:t>
            </a:r>
            <a:r>
              <a:rPr lang="en-US" sz="4400" dirty="0" smtClean="0">
                <a:solidFill>
                  <a:srgbClr val="FFFF00"/>
                </a:solidFill>
                <a:latin typeface="Gigi" pitchFamily="82" charset="0"/>
              </a:rPr>
              <a:t>        </a:t>
            </a:r>
            <a:endParaRPr lang="ru-RU" sz="4400" dirty="0" smtClean="0">
              <a:solidFill>
                <a:srgbClr val="FFFF00"/>
              </a:solidFill>
              <a:latin typeface="Gigi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Копия Imag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7092950" y="4641850"/>
            <a:ext cx="1990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-26988"/>
            <a:ext cx="5986462" cy="1371601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</a:rPr>
              <a:t>Применение силы </a:t>
            </a:r>
            <a:b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</a:rPr>
              <a:t>Лоренца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313"/>
            <a:ext cx="8686800" cy="51577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удельного заряда и массы частицы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Метод используется в </a:t>
            </a:r>
            <a:r>
              <a:rPr lang="ru-RU" sz="2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спектрографах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где ионизованные частицы ускоряют при помощи электрического поля. При этом  (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baseline="-25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=Е</a:t>
            </a:r>
            <a:r>
              <a:rPr lang="ru-RU" sz="2800" b="1" baseline="-25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  ↔  (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m∙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E∙q∙d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Ускорение заряженных частиц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Метод используется в циклотронах, где заряженные частицы, помещённые в магнитное поле, ступенчато разгоняются периодически включающемся электрическим полем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1269" name="Picture 4" descr="Image1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6156325" y="44450"/>
            <a:ext cx="29527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северное сияние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6029325" y="2276475"/>
            <a:ext cx="31146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188913"/>
            <a:ext cx="6635750" cy="9350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</a:rPr>
              <a:t>Применение силы Лоренца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6011863" cy="5661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знака заряда движущейся частицы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Метод основан на определении направления силы Лоренца при помощи правила левой руки (для положительно заряженной частицы).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24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Магнитные ловушки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Используются для удержания высокотемпературной плазмы. Идея метода: поле захватывает частицу, заставляя её двигаться вдоль силовых линий. Но сильное поле выталкивает её в область слабого поля. Там она отражается и всё повторяется снова.</a:t>
            </a:r>
          </a:p>
        </p:txBody>
      </p:sp>
      <p:pic>
        <p:nvPicPr>
          <p:cNvPr id="10245" name="Picture 4" descr="Imag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6013" y="0"/>
            <a:ext cx="167798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Копия электроны в магнитном поле Земл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7667625" y="5376863"/>
            <a:ext cx="1476375" cy="1481137"/>
          </a:xfrm>
          <a:prstGeom prst="rect">
            <a:avLst/>
          </a:prstGeom>
          <a:noFill/>
          <a:ln w="15875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713686dbbc5e9d599d845eccea74742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Что из себя представляет сила ампера?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C:\Users\User\Desktop\image2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6"/>
                </a:solidFill>
              </a:rPr>
              <a:t>Действие магнитного поля на движущийся заряд. Сила Лоренца</a:t>
            </a:r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19400"/>
            <a:ext cx="754380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2" name="Picture 6" descr="C:\Users\User\Desktop\slide_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sila-lorenc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{E38DB1C3-EF07-406A-930D-AF162CAFE654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958975"/>
            <a:ext cx="8101012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6"/>
                </a:solidFill>
              </a:rPr>
              <a:t>Направление СИЛЫ ЛОРЕНЦА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Users\User\Desktop\img7.jpg"/>
          <p:cNvPicPr>
            <a:picLocks noChangeAspect="1" noChangeArrowheads="1"/>
          </p:cNvPicPr>
          <p:nvPr/>
        </p:nvPicPr>
        <p:blipFill>
          <a:blip r:embed="rId2" cstate="print"/>
          <a:srcRect l="4167" t="4444" r="3333"/>
          <a:stretch>
            <a:fillRect/>
          </a:stretch>
        </p:blipFill>
        <p:spPr bwMode="auto">
          <a:xfrm>
            <a:off x="381000" y="304800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457200" y="274680"/>
            <a:ext cx="8543520" cy="1142640"/>
          </a:xfrm>
          <a:prstGeom prst="rect">
            <a:avLst/>
          </a:prstGeom>
          <a:noFill/>
          <a:ln w="9360">
            <a:noFill/>
          </a:ln>
        </p:spPr>
        <p:txBody>
          <a:bodyPr lIns="45720" rIns="45720"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err="1" smtClean="0">
                <a:solidFill>
                  <a:srgbClr val="EAEAEA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Реше</a:t>
            </a:r>
            <a:r>
              <a:rPr lang="ru-RU" sz="4400" b="1" dirty="0" err="1" smtClean="0">
                <a:solidFill>
                  <a:schemeClr val="accent6"/>
                </a:solidFill>
                <a:latin typeface="Times New Roman" pitchFamily="18" charset="0"/>
              </a:rPr>
              <a:t>Проверь</a:t>
            </a:r>
            <a:r>
              <a:rPr lang="ru-RU" sz="4400" b="1" dirty="0" smtClean="0">
                <a:solidFill>
                  <a:schemeClr val="accent6"/>
                </a:solidFill>
                <a:latin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accent6"/>
                </a:solidFill>
                <a:latin typeface="Times New Roman" pitchFamily="18" charset="0"/>
              </a:rPr>
              <a:t>себя</a:t>
            </a:r>
            <a:r>
              <a:rPr lang="ru-RU" sz="4400" b="1" strike="noStrike" spc="-1" dirty="0" err="1" smtClean="0">
                <a:solidFill>
                  <a:srgbClr val="EAEAEA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ние</a:t>
            </a:r>
            <a:r>
              <a:rPr lang="ru-RU" sz="4400" b="1" strike="noStrike" spc="-1" dirty="0" smtClean="0">
                <a:solidFill>
                  <a:srgbClr val="EAEAEA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</a:t>
            </a:r>
            <a:r>
              <a:rPr lang="ru-RU" sz="4400" b="1" strike="noStrike" spc="-1" dirty="0">
                <a:solidFill>
                  <a:srgbClr val="EAEAEA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задач</a:t>
            </a:r>
            <a:endParaRPr dirty="0"/>
          </a:p>
        </p:txBody>
      </p:sp>
      <p:pic>
        <p:nvPicPr>
          <p:cNvPr id="291" name="Picture 26"/>
          <p:cNvPicPr/>
          <p:nvPr/>
        </p:nvPicPr>
        <p:blipFill>
          <a:blip r:embed="rId2" cstate="print"/>
          <a:stretch/>
        </p:blipFill>
        <p:spPr>
          <a:xfrm>
            <a:off x="990600" y="1295400"/>
            <a:ext cx="6762240" cy="5071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318</TotalTime>
  <Words>315</Words>
  <Application>Microsoft Office PowerPoint</Application>
  <PresentationFormat>Экран (4:3)</PresentationFormat>
  <Paragraphs>32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Материалы к уроку физики</vt:lpstr>
      <vt:lpstr>Слайд 2</vt:lpstr>
      <vt:lpstr>Что из себя представляет сила ампера?</vt:lpstr>
      <vt:lpstr>Действие магнитного поля на движущийся заряд. Сила Лоренца</vt:lpstr>
      <vt:lpstr>Слайд 5</vt:lpstr>
      <vt:lpstr>Слайд 6</vt:lpstr>
      <vt:lpstr>Направление СИЛЫ ЛОРЕНЦА</vt:lpstr>
      <vt:lpstr>Слайд 8</vt:lpstr>
      <vt:lpstr>Слайд 9</vt:lpstr>
      <vt:lpstr>Траектория движения заряда</vt:lpstr>
      <vt:lpstr>Отличия в движении разнозаряженных частиц</vt:lpstr>
      <vt:lpstr>Траектория движения заряда</vt:lpstr>
      <vt:lpstr>Применение силы  Лоренца</vt:lpstr>
      <vt:lpstr>Применение силы Лоренца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Действие магнитного поля на движущийся заряд.</dc:title>
  <cp:lastModifiedBy>Stip</cp:lastModifiedBy>
  <cp:revision>37</cp:revision>
  <dcterms:modified xsi:type="dcterms:W3CDTF">2020-11-01T07:11:21Z</dcterms:modified>
</cp:coreProperties>
</file>